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70" r:id="rId2"/>
    <p:sldId id="272" r:id="rId3"/>
    <p:sldId id="277" r:id="rId4"/>
    <p:sldId id="278" r:id="rId5"/>
    <p:sldId id="275" r:id="rId6"/>
    <p:sldId id="279" r:id="rId7"/>
    <p:sldId id="280" r:id="rId8"/>
    <p:sldId id="281" r:id="rId9"/>
    <p:sldId id="282" r:id="rId10"/>
    <p:sldId id="274" r:id="rId11"/>
    <p:sldId id="271" r:id="rId12"/>
    <p:sldId id="264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3674722951297752E-2"/>
          <c:y val="5.1587301587301584E-2"/>
          <c:w val="0.85055255602163404"/>
          <c:h val="0.855099050118735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VOLT03</c:v>
                </c:pt>
              </c:strCache>
            </c:strRef>
          </c:tx>
          <c:spPr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c:spPr>
          <c:invertIfNegative val="0"/>
          <c:dLbls>
            <c:dLbl>
              <c:idx val="0"/>
              <c:delete val="1"/>
            </c:dLbl>
            <c:dLbl>
              <c:idx val="1"/>
              <c:layout>
                <c:manualLayout>
                  <c:x val="-7.2576072079585534E-17"/>
                  <c:y val="0.1122280034359487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Baseline</c:v>
                </c:pt>
                <c:pt idx="1">
                  <c:v>3 hours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</c:v>
                </c:pt>
                <c:pt idx="1">
                  <c:v>0.59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Curcumin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dLbl>
              <c:idx val="1"/>
              <c:layout>
                <c:manualLayout>
                  <c:x val="-1.9795261418706638E-3"/>
                  <c:y val="0.12949385011840248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Baseline</c:v>
                </c:pt>
                <c:pt idx="1">
                  <c:v>3 hours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0</c:v>
                </c:pt>
                <c:pt idx="1">
                  <c:v>0.66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Indomethacin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dLbl>
              <c:idx val="1"/>
              <c:layout>
                <c:manualLayout>
                  <c:x val="0"/>
                  <c:y val="0.106472721208464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400" b="1">
                    <a:solidFill>
                      <a:schemeClr val="bg1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Baseline</c:v>
                </c:pt>
                <c:pt idx="1">
                  <c:v>3 hours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</c:v>
                </c:pt>
                <c:pt idx="1">
                  <c:v>0.73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Placebo</c:v>
                </c:pt>
              </c:strCache>
            </c:strRef>
          </c:tx>
          <c:invertIfNegative val="0"/>
          <c:dLbls>
            <c:dLbl>
              <c:idx val="0"/>
              <c:delete val="1"/>
            </c:dLbl>
            <c:dLbl>
              <c:idx val="1"/>
              <c:layout>
                <c:manualLayout>
                  <c:x val="-3.958740571885274E-3"/>
                  <c:y val="8.6329233412268336E-2"/>
                </c:manualLayout>
              </c:layout>
              <c:spPr/>
              <c:txPr>
                <a:bodyPr/>
                <a:lstStyle/>
                <a:p>
                  <a:pPr>
                    <a:defRPr sz="1400" b="1">
                      <a:solidFill>
                        <a:schemeClr val="bg1"/>
                      </a:solidFill>
                    </a:defRPr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Sheet1!$A$2:$A$3</c:f>
              <c:strCache>
                <c:ptCount val="2"/>
                <c:pt idx="0">
                  <c:v>Baseline</c:v>
                </c:pt>
                <c:pt idx="1">
                  <c:v>3 hours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</c:v>
                </c:pt>
                <c:pt idx="1">
                  <c:v>0.78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96163328"/>
        <c:axId val="96164864"/>
      </c:barChart>
      <c:catAx>
        <c:axId val="961633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6164864"/>
        <c:crosses val="autoZero"/>
        <c:auto val="1"/>
        <c:lblAlgn val="ctr"/>
        <c:lblOffset val="100"/>
        <c:noMultiLvlLbl val="0"/>
      </c:catAx>
      <c:valAx>
        <c:axId val="9616486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400"/>
            </a:pPr>
            <a:endParaRPr lang="en-US"/>
          </a:p>
        </c:txPr>
        <c:crossAx val="96163328"/>
        <c:crosses val="autoZero"/>
        <c:crossBetween val="between"/>
      </c:valAx>
      <c:spPr>
        <a:solidFill>
          <a:schemeClr val="bg1">
            <a:lumMod val="85000"/>
          </a:schemeClr>
        </a:solidFill>
      </c:spPr>
    </c:plotArea>
    <c:legend>
      <c:legendPos val="r"/>
      <c:layout>
        <c:manualLayout>
          <c:xMode val="edge"/>
          <c:yMode val="edge"/>
          <c:x val="0.16997226699616688"/>
          <c:y val="0.16047358268811107"/>
          <c:w val="0.22038168493350094"/>
          <c:h val="0.25316172320400643"/>
        </c:manualLayout>
      </c:layout>
      <c:overlay val="0"/>
      <c:spPr>
        <a:solidFill>
          <a:schemeClr val="bg1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>
                <a:latin typeface="+mj-lt"/>
              </a:defRPr>
            </a:pPr>
            <a:r>
              <a:rPr lang="en-US" sz="2400" dirty="0">
                <a:latin typeface="+mj-lt"/>
              </a:rPr>
              <a:t>Estimated </a:t>
            </a:r>
            <a:r>
              <a:rPr lang="en-US" sz="2400" dirty="0" smtClean="0">
                <a:latin typeface="+mj-lt"/>
              </a:rPr>
              <a:t>Global Sales </a:t>
            </a:r>
            <a:r>
              <a:rPr lang="en-US" sz="2400" dirty="0">
                <a:latin typeface="+mj-lt"/>
              </a:rPr>
              <a:t>in </a:t>
            </a:r>
            <a:r>
              <a:rPr lang="en-US" sz="2400" dirty="0" smtClean="0">
                <a:latin typeface="+mj-lt"/>
              </a:rPr>
              <a:t>2010 </a:t>
            </a:r>
            <a:r>
              <a:rPr lang="en-US" sz="2400" dirty="0">
                <a:latin typeface="+mj-lt"/>
              </a:rPr>
              <a:t>= $20.6B</a:t>
            </a:r>
          </a:p>
        </c:rich>
      </c:tx>
      <c:layout/>
      <c:overlay val="0"/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27"/>
    </mc:Choice>
    <mc:Fallback>
      <c:style val="27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err="1"/>
              <a:t>Curcumin</a:t>
            </a:r>
            <a:r>
              <a:rPr lang="en-US" dirty="0"/>
              <a:t> Sales</a:t>
            </a:r>
            <a:r>
              <a:rPr lang="en-US" dirty="0" smtClean="0"/>
              <a:t>* </a:t>
            </a:r>
            <a:r>
              <a:rPr lang="en-US" sz="1800" b="0" i="1" dirty="0" smtClean="0"/>
              <a:t>(in Millions)</a:t>
            </a:r>
            <a:endParaRPr lang="en-US" sz="1800" b="0" i="1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8.7846981730977117E-2"/>
          <c:y val="0.15478125000000001"/>
          <c:w val="0.8782051053370411"/>
          <c:h val="0.7243855807086614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Curcumin Sales*</c:v>
                </c:pt>
              </c:strCache>
            </c:strRef>
          </c:tx>
          <c:marker>
            <c:symbol val="diamond"/>
            <c:size val="14"/>
          </c:marker>
          <c:cat>
            <c:numRef>
              <c:f>Sheet1!$A$2:$A$7</c:f>
              <c:numCache>
                <c:formatCode>General</c:formatCode>
                <c:ptCount val="6"/>
                <c:pt idx="0">
                  <c:v>2011</c:v>
                </c:pt>
                <c:pt idx="1">
                  <c:v>2012</c:v>
                </c:pt>
                <c:pt idx="2">
                  <c:v>2013</c:v>
                </c:pt>
                <c:pt idx="3">
                  <c:v>2014</c:v>
                </c:pt>
                <c:pt idx="4">
                  <c:v>2015</c:v>
                </c:pt>
                <c:pt idx="5">
                  <c:v>2016</c:v>
                </c:pt>
              </c:numCache>
            </c:numRef>
          </c:cat>
          <c:val>
            <c:numRef>
              <c:f>Sheet1!$B$2:$B$7</c:f>
              <c:numCache>
                <c:formatCode>_("$"* #,##0_);_("$"* \(#,##0\);_("$"* "-"??_);_(@_)</c:formatCode>
                <c:ptCount val="6"/>
                <c:pt idx="0">
                  <c:v>80</c:v>
                </c:pt>
                <c:pt idx="1">
                  <c:v>130</c:v>
                </c:pt>
                <c:pt idx="2">
                  <c:v>185</c:v>
                </c:pt>
                <c:pt idx="3">
                  <c:v>199</c:v>
                </c:pt>
                <c:pt idx="4">
                  <c:v>216</c:v>
                </c:pt>
                <c:pt idx="5">
                  <c:v>235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1180672"/>
        <c:axId val="71182208"/>
      </c:lineChart>
      <c:catAx>
        <c:axId val="71180672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1182208"/>
        <c:crosses val="autoZero"/>
        <c:auto val="1"/>
        <c:lblAlgn val="ctr"/>
        <c:lblOffset val="100"/>
        <c:noMultiLvlLbl val="0"/>
      </c:catAx>
      <c:valAx>
        <c:axId val="71182208"/>
        <c:scaling>
          <c:orientation val="minMax"/>
        </c:scaling>
        <c:delete val="0"/>
        <c:axPos val="l"/>
        <c:majorGridlines/>
        <c:numFmt formatCode="_(&quot;$&quot;* #,##0_);_(&quot;$&quot;* \(#,##0\);_(&quot;$&quot;* &quot;-&quot;??_);_(@_)" sourceLinked="1"/>
        <c:majorTickMark val="out"/>
        <c:minorTickMark val="none"/>
        <c:tickLblPos val="nextTo"/>
        <c:crossAx val="71180672"/>
        <c:crosses val="autoZero"/>
        <c:crossBetween val="between"/>
      </c:valAx>
      <c:spPr>
        <a:solidFill>
          <a:schemeClr val="bg1">
            <a:lumMod val="85000"/>
          </a:schemeClr>
        </a:solidFill>
      </c:spPr>
    </c:plotArea>
    <c:legend>
      <c:legendPos val="r"/>
      <c:layout>
        <c:manualLayout>
          <c:xMode val="edge"/>
          <c:yMode val="edge"/>
          <c:x val="0.45844657795707583"/>
          <c:y val="0.62092027559055119"/>
          <c:w val="0.29822101138065155"/>
          <c:h val="8.3409202755905507E-2"/>
        </c:manualLayout>
      </c:layout>
      <c:overlay val="0"/>
      <c:spPr>
        <a:solidFill>
          <a:schemeClr val="bg1"/>
        </a:solidFill>
        <a:effectLst>
          <a:outerShdw blurRad="50800" dist="38100" dir="2700000" algn="tl" rotWithShape="0">
            <a:prstClr val="black">
              <a:alpha val="40000"/>
            </a:prstClr>
          </a:outerShdw>
        </a:effectLst>
      </c:sp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0.38889</cdr:x>
      <cdr:y>0.5</cdr:y>
    </cdr:from>
    <cdr:to>
      <cdr:x>0.5</cdr:x>
      <cdr:y>0.61785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3200400" y="2286000"/>
          <a:ext cx="914400" cy="538827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400" b="1" dirty="0" smtClean="0">
              <a:solidFill>
                <a:schemeClr val="bg1"/>
              </a:solidFill>
            </a:rPr>
            <a:t>$14B</a:t>
          </a:r>
          <a:endParaRPr lang="en-US" sz="24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0.14815</cdr:x>
      <cdr:y>0.42857</cdr:y>
    </cdr:from>
    <cdr:to>
      <cdr:x>0.25926</cdr:x>
      <cdr:y>0.51869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1219200" y="1828800"/>
          <a:ext cx="914400" cy="38454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2000" b="1" dirty="0" smtClean="0">
              <a:solidFill>
                <a:schemeClr val="bg1"/>
              </a:solidFill>
            </a:rPr>
            <a:t>$4.5B</a:t>
          </a:r>
          <a:endParaRPr lang="en-US" sz="20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0.22222</cdr:x>
      <cdr:y>0.23214</cdr:y>
    </cdr:from>
    <cdr:to>
      <cdr:x>0.31481</cdr:x>
      <cdr:y>0.31561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1828800" y="990600"/>
          <a:ext cx="762000" cy="35619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dirty="0" smtClean="0">
              <a:solidFill>
                <a:schemeClr val="bg1"/>
              </a:solidFill>
            </a:rPr>
            <a:t>$1.5B</a:t>
          </a:r>
          <a:endParaRPr lang="en-US" sz="1800" b="1" dirty="0">
            <a:solidFill>
              <a:schemeClr val="bg1"/>
            </a:solidFill>
          </a:endParaRPr>
        </a:p>
      </cdr:txBody>
    </cdr:sp>
  </cdr:relSizeAnchor>
  <cdr:relSizeAnchor xmlns:cdr="http://schemas.openxmlformats.org/drawingml/2006/chartDrawing">
    <cdr:from>
      <cdr:x>0.27778</cdr:x>
      <cdr:y>0.14286</cdr:y>
    </cdr:from>
    <cdr:to>
      <cdr:x>0.34259</cdr:x>
      <cdr:y>0.23173</cdr:y>
    </cdr:to>
    <cdr:sp macro="" textlink="">
      <cdr:nvSpPr>
        <cdr:cNvPr id="5" name="TextBox 4"/>
        <cdr:cNvSpPr txBox="1"/>
      </cdr:nvSpPr>
      <cdr:spPr>
        <a:xfrm xmlns:a="http://schemas.openxmlformats.org/drawingml/2006/main">
          <a:off x="2286000" y="609600"/>
          <a:ext cx="533400" cy="37922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800" b="1" dirty="0" smtClean="0">
              <a:solidFill>
                <a:schemeClr val="bg1"/>
              </a:solidFill>
            </a:rPr>
            <a:t>$0.5B</a:t>
          </a:r>
          <a:endParaRPr lang="en-US" sz="1800" b="1" dirty="0">
            <a:solidFill>
              <a:schemeClr val="bg1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676033-E10D-4676-85FC-DF44C359E420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542DBF-928A-4ADB-8E6B-2067DEEA25A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964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D4D6390-22C2-41C2-8084-02B478833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1C2B55C-4366-454F-8CC5-D1C6D89B1A1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4D6390-22C2-41C2-8084-02B478833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2B55C-4366-454F-8CC5-D1C6D89B1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FD4D6390-22C2-41C2-8084-02B478833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1C2B55C-4366-454F-8CC5-D1C6D89B1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4D6390-22C2-41C2-8084-02B478833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2B55C-4366-454F-8CC5-D1C6D89B1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D4D6390-22C2-41C2-8084-02B478833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1C2B55C-4366-454F-8CC5-D1C6D89B1A1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4D6390-22C2-41C2-8084-02B478833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2B55C-4366-454F-8CC5-D1C6D89B1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4D6390-22C2-41C2-8084-02B478833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2B55C-4366-454F-8CC5-D1C6D89B1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4D6390-22C2-41C2-8084-02B478833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2B55C-4366-454F-8CC5-D1C6D89B1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D4D6390-22C2-41C2-8084-02B478833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2B55C-4366-454F-8CC5-D1C6D89B1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4D6390-22C2-41C2-8084-02B478833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2B55C-4366-454F-8CC5-D1C6D89B1A1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D4D6390-22C2-41C2-8084-02B478833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1C2B55C-4366-454F-8CC5-D1C6D89B1A1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FD4D6390-22C2-41C2-8084-02B478833432}" type="datetimeFigureOut">
              <a:rPr lang="en-US" smtClean="0"/>
              <a:t>12/8/2015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1C2B55C-4366-454F-8CC5-D1C6D89B1A1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google.com/url?sa=i&amp;rct=j&amp;q=&amp;esrc=s&amp;source=images&amp;cd=&amp;cad=rja&amp;uact=8&amp;ved=0CAcQjRw&amp;url=http://www.hindawi.com/journals/bca/2010/292760/fig1/&amp;ei=Qu-PVaD1DciUNsGunZgL&amp;bvm=bv.96783405,d.eXY&amp;psig=AFQjCNH9qRk8Rd0i7pWYqpbnNffVJRqCUw&amp;ust=1435582502869714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051157" y="1828800"/>
            <a:ext cx="6972793" cy="24314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VOLT03</a:t>
            </a:r>
          </a:p>
          <a:p>
            <a:r>
              <a:rPr lang="en-US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Reformulated Curcumin</a:t>
            </a:r>
          </a:p>
          <a:p>
            <a:endParaRPr lang="en-US" sz="24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2800" b="1" dirty="0" err="1" smtClean="0">
                <a:solidFill>
                  <a:schemeClr val="accent1"/>
                </a:solidFill>
              </a:rPr>
              <a:t>Pharma</a:t>
            </a:r>
            <a:r>
              <a:rPr lang="en-US" sz="2800" b="1" dirty="0" smtClean="0">
                <a:solidFill>
                  <a:schemeClr val="accent1"/>
                </a:solidFill>
              </a:rPr>
              <a:t>-grade with an enhanced therapeutic index</a:t>
            </a:r>
            <a:endParaRPr lang="en-US" sz="2800" b="1" dirty="0">
              <a:solidFill>
                <a:schemeClr val="accent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33350" y="5919592"/>
            <a:ext cx="19812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10648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rot="5400000">
            <a:off x="5224565" y="3102563"/>
            <a:ext cx="6851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Advantages of VOLT03</a:t>
            </a:r>
            <a:endParaRPr lang="en-US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109603" y="2743200"/>
            <a:ext cx="8001000" cy="3886200"/>
          </a:xfrm>
          <a:prstGeom prst="rect">
            <a:avLst/>
          </a:prstGeom>
        </p:spPr>
        <p:txBody>
          <a:bodyPr/>
          <a:lstStyle>
            <a:lvl1pPr rtl="0" hangingPunct="0">
              <a:spcBef>
                <a:spcPts val="0"/>
              </a:spcBef>
              <a:spcAft>
                <a:spcPts val="1417"/>
              </a:spcAft>
              <a:tabLst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b="1" dirty="0" smtClean="0">
                <a:latin typeface="+mj-lt"/>
              </a:rPr>
              <a:t>Highly purified pharmaceutical-grade active ingredients.</a:t>
            </a: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200" b="1" dirty="0" smtClean="0">
                <a:latin typeface="+mj-lt"/>
              </a:rPr>
              <a:t>Manufactured under GMP in FDA-approved site.</a:t>
            </a:r>
            <a:endParaRPr lang="en-US" sz="2200" b="1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 smtClean="0">
                <a:latin typeface="+mj-lt"/>
              </a:rPr>
              <a:t>Only curcumin product to demonstrate statistically significant anti-inflammatory properties </a:t>
            </a:r>
            <a:r>
              <a:rPr lang="en-US" sz="2200" b="1" dirty="0" err="1" smtClean="0">
                <a:latin typeface="+mj-lt"/>
              </a:rPr>
              <a:t>vs</a:t>
            </a:r>
            <a:r>
              <a:rPr lang="en-US" sz="2200" b="1" dirty="0" smtClean="0">
                <a:latin typeface="+mj-lt"/>
              </a:rPr>
              <a:t> standard curcumin and an NSAID (indomethacin).</a:t>
            </a:r>
            <a:endParaRPr lang="en-US" sz="2200" b="1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>
                <a:latin typeface="+mj-lt"/>
              </a:rPr>
              <a:t>Enhanced </a:t>
            </a:r>
            <a:r>
              <a:rPr lang="en-US" sz="2200" b="1" dirty="0" smtClean="0">
                <a:latin typeface="+mj-lt"/>
              </a:rPr>
              <a:t>bioavailability allows for less frequent dosing.</a:t>
            </a:r>
            <a:endParaRPr lang="en-US" sz="2200" b="1" dirty="0">
              <a:latin typeface="+mj-lt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200" b="1" dirty="0" smtClean="0">
                <a:latin typeface="+mj-lt"/>
              </a:rPr>
              <a:t>Highly soluble thus final dosage form will be in a small vegetable capsule.</a:t>
            </a:r>
            <a:endParaRPr lang="en-US" sz="2200" b="1" dirty="0">
              <a:latin typeface="+mj-lt"/>
            </a:endParaRPr>
          </a:p>
        </p:txBody>
      </p:sp>
      <p:pic>
        <p:nvPicPr>
          <p:cNvPr id="2050" name="Picture 2" descr="C:\Users\user\AppData\Local\Microsoft\Windows\Temporary Internet Files\Content.IE5\9WE48738\MP900422773[1]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3570"/>
            <a:ext cx="4050865" cy="2196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2773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 rot="5400000">
            <a:off x="5224565" y="3102563"/>
            <a:ext cx="6851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Partnering Opportunity</a:t>
            </a:r>
            <a:endParaRPr lang="en-US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6" name="Content Placeholder 2"/>
          <p:cNvSpPr txBox="1">
            <a:spLocks/>
          </p:cNvSpPr>
          <p:nvPr/>
        </p:nvSpPr>
        <p:spPr>
          <a:xfrm>
            <a:off x="228601" y="2209800"/>
            <a:ext cx="7772399" cy="3505200"/>
          </a:xfrm>
          <a:prstGeom prst="rect">
            <a:avLst/>
          </a:prstGeom>
        </p:spPr>
        <p:txBody>
          <a:bodyPr/>
          <a:lstStyle>
            <a:lvl1pPr rtl="0" hangingPunct="0">
              <a:spcBef>
                <a:spcPts val="0"/>
              </a:spcBef>
              <a:spcAft>
                <a:spcPts val="1417"/>
              </a:spcAft>
              <a:tabLst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42950" indent="-342900"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+mj-lt"/>
                <a:cs typeface="Arial" pitchFamily="34" charset="0"/>
              </a:rPr>
              <a:t>Levolta</a:t>
            </a:r>
            <a:r>
              <a:rPr lang="en-US" sz="2800" dirty="0" smtClean="0">
                <a:latin typeface="+mj-lt"/>
                <a:cs typeface="Arial" pitchFamily="34" charset="0"/>
              </a:rPr>
              <a:t> </a:t>
            </a:r>
            <a:r>
              <a:rPr lang="en-US" sz="2800" dirty="0">
                <a:latin typeface="+mj-lt"/>
                <a:cs typeface="Arial" pitchFamily="34" charset="0"/>
              </a:rPr>
              <a:t>is seeking a </a:t>
            </a:r>
            <a:r>
              <a:rPr lang="en-US" sz="2800" dirty="0" smtClean="0">
                <a:latin typeface="+mj-lt"/>
                <a:cs typeface="Arial" pitchFamily="34" charset="0"/>
              </a:rPr>
              <a:t>sales and / or distribution partner.</a:t>
            </a:r>
            <a:endParaRPr lang="en-US" sz="2800" dirty="0">
              <a:latin typeface="+mj-lt"/>
              <a:cs typeface="Arial" pitchFamily="34" charset="0"/>
            </a:endParaRPr>
          </a:p>
          <a:p>
            <a:pPr marL="742950" indent="-342900">
              <a:buFont typeface="Arial" panose="020B0604020202020204" pitchFamily="34" charset="0"/>
              <a:buChar char="•"/>
            </a:pPr>
            <a:r>
              <a:rPr lang="en-US" sz="2800" dirty="0" err="1" smtClean="0">
                <a:latin typeface="+mj-lt"/>
                <a:cs typeface="Arial" pitchFamily="34" charset="0"/>
              </a:rPr>
              <a:t>Levolta</a:t>
            </a:r>
            <a:r>
              <a:rPr lang="en-US" sz="2800" dirty="0" smtClean="0">
                <a:latin typeface="+mj-lt"/>
                <a:cs typeface="Arial" pitchFamily="34" charset="0"/>
              </a:rPr>
              <a:t> is </a:t>
            </a:r>
            <a:r>
              <a:rPr lang="en-US" sz="2800" dirty="0">
                <a:latin typeface="+mj-lt"/>
                <a:cs typeface="Arial" pitchFamily="34" charset="0"/>
              </a:rPr>
              <a:t>interested </a:t>
            </a:r>
            <a:r>
              <a:rPr lang="en-US" sz="2800" dirty="0" smtClean="0">
                <a:latin typeface="+mj-lt"/>
                <a:cs typeface="Arial" pitchFamily="34" charset="0"/>
              </a:rPr>
              <a:t>in global, regional and local partnering </a:t>
            </a:r>
            <a:r>
              <a:rPr lang="en-US" sz="2800" dirty="0">
                <a:latin typeface="+mj-lt"/>
                <a:cs typeface="Arial" pitchFamily="34" charset="0"/>
              </a:rPr>
              <a:t>opportunities.</a:t>
            </a:r>
          </a:p>
          <a:p>
            <a:pPr marL="742950" indent="-342900">
              <a:buFont typeface="Arial" panose="020B0604020202020204" pitchFamily="34" charset="0"/>
              <a:buChar char="•"/>
            </a:pPr>
            <a:r>
              <a:rPr lang="en-US" sz="2800" dirty="0" smtClean="0">
                <a:latin typeface="+mj-lt"/>
                <a:cs typeface="Arial" pitchFamily="34" charset="0"/>
              </a:rPr>
              <a:t>VOLT03 is </a:t>
            </a:r>
            <a:r>
              <a:rPr lang="en-US" sz="2800" dirty="0">
                <a:latin typeface="+mj-lt"/>
                <a:cs typeface="Arial" pitchFamily="34" charset="0"/>
              </a:rPr>
              <a:t>projected to </a:t>
            </a:r>
            <a:r>
              <a:rPr lang="en-US" sz="2800" dirty="0" smtClean="0">
                <a:latin typeface="+mj-lt"/>
                <a:cs typeface="Arial" pitchFamily="34" charset="0"/>
              </a:rPr>
              <a:t>be commercialized </a:t>
            </a:r>
            <a:r>
              <a:rPr lang="en-US" sz="2800" dirty="0">
                <a:latin typeface="+mj-lt"/>
                <a:cs typeface="Arial" pitchFamily="34" charset="0"/>
              </a:rPr>
              <a:t>in </a:t>
            </a:r>
            <a:r>
              <a:rPr lang="en-US" sz="2800" dirty="0" smtClean="0">
                <a:latin typeface="+mj-lt"/>
                <a:cs typeface="Arial" pitchFamily="34" charset="0"/>
              </a:rPr>
              <a:t>1H 2016</a:t>
            </a:r>
            <a:r>
              <a:rPr lang="en-US" sz="2800" dirty="0" smtClean="0">
                <a:latin typeface="+mj-lt"/>
                <a:cs typeface="Arial" pitchFamily="34" charset="0"/>
              </a:rPr>
              <a:t>.</a:t>
            </a:r>
            <a:endParaRPr lang="en-US" sz="2800" dirty="0">
              <a:latin typeface="+mj-lt"/>
              <a:cs typeface="Arial" pitchFamily="34" charset="0"/>
            </a:endParaRPr>
          </a:p>
        </p:txBody>
      </p:sp>
      <p:pic>
        <p:nvPicPr>
          <p:cNvPr id="1026" name="Picture 2" descr="C:\Users\user\AppData\Local\Microsoft\Windows\Temporary Internet Files\Content.IE5\7HJ47IHM\MC900437117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1" y="152401"/>
            <a:ext cx="25908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2426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5400000">
            <a:off x="5224565" y="3102563"/>
            <a:ext cx="6851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Contact Information</a:t>
            </a:r>
            <a:endParaRPr lang="en-US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38150" y="1600200"/>
            <a:ext cx="7505700" cy="3508977"/>
          </a:xfrm>
          <a:prstGeom prst="rect">
            <a:avLst/>
          </a:prstGeom>
        </p:spPr>
        <p:txBody>
          <a:bodyPr/>
          <a:lstStyle>
            <a:lvl1pPr rtl="0" hangingPunct="0">
              <a:spcBef>
                <a:spcPts val="0"/>
              </a:spcBef>
              <a:spcAft>
                <a:spcPts val="1417"/>
              </a:spcAft>
              <a:tabLst/>
              <a:defRPr lang="en-US" sz="3200" b="0" i="0" u="none" strike="noStrike" kern="1200">
                <a:ln>
                  <a:noFill/>
                </a:ln>
                <a:latin typeface="Arial" pitchFamily="18"/>
                <a:ea typeface="Microsoft YaHei" pitchFamily="2"/>
                <a:cs typeface="Mangal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dirty="0" smtClean="0">
                <a:latin typeface="+mj-lt"/>
                <a:cs typeface="Arial" pitchFamily="34" charset="0"/>
              </a:rPr>
              <a:t>After reviewing this Presentation Deck please feel free to contact Mr. Richard Becker with any questions you may have.</a:t>
            </a:r>
            <a:endParaRPr lang="en-US" sz="2800" dirty="0">
              <a:latin typeface="+mj-lt"/>
              <a:cs typeface="Arial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905000" y="3810000"/>
            <a:ext cx="6248400" cy="163504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r>
              <a:rPr lang="en-US" sz="2000" b="1" dirty="0" smtClean="0">
                <a:solidFill>
                  <a:schemeClr val="accent1"/>
                </a:solidFill>
                <a:latin typeface="+mj-lt"/>
                <a:cs typeface="Arial" pitchFamily="34" charset="0"/>
              </a:rPr>
              <a:t>Richard Becker</a:t>
            </a:r>
            <a:r>
              <a:rPr lang="en-US" sz="2000" dirty="0" smtClean="0">
                <a:solidFill>
                  <a:schemeClr val="accent1"/>
                </a:solidFill>
                <a:latin typeface="+mj-lt"/>
                <a:cs typeface="Arial" pitchFamily="34" charset="0"/>
              </a:rPr>
              <a:t>, CEO</a:t>
            </a:r>
            <a:endParaRPr lang="en-US" sz="2000" i="1" dirty="0">
              <a:solidFill>
                <a:schemeClr val="accent1"/>
              </a:solidFill>
              <a:latin typeface="+mj-lt"/>
              <a:cs typeface="Arial" pitchFamily="34" charset="0"/>
            </a:endParaRPr>
          </a:p>
          <a:p>
            <a:pPr>
              <a:lnSpc>
                <a:spcPct val="114000"/>
              </a:lnSpc>
            </a:pPr>
            <a:r>
              <a:rPr lang="en-US" sz="2000" dirty="0" err="1" smtClean="0">
                <a:solidFill>
                  <a:schemeClr val="accent1"/>
                </a:solidFill>
                <a:latin typeface="+mj-lt"/>
                <a:cs typeface="Arial" pitchFamily="34" charset="0"/>
              </a:rPr>
              <a:t>Levolta</a:t>
            </a:r>
            <a:r>
              <a:rPr lang="en-US" sz="2000" dirty="0" smtClean="0">
                <a:solidFill>
                  <a:schemeClr val="accent1"/>
                </a:solidFill>
                <a:latin typeface="+mj-lt"/>
                <a:cs typeface="Arial" pitchFamily="34" charset="0"/>
              </a:rPr>
              <a:t> Pharmaceuticals</a:t>
            </a:r>
          </a:p>
          <a:p>
            <a:pPr>
              <a:lnSpc>
                <a:spcPct val="114000"/>
              </a:lnSpc>
            </a:pPr>
            <a:r>
              <a:rPr lang="en-US" sz="2000" dirty="0" smtClean="0">
                <a:solidFill>
                  <a:schemeClr val="accent1"/>
                </a:solidFill>
                <a:latin typeface="+mj-lt"/>
                <a:cs typeface="Arial" pitchFamily="34" charset="0"/>
              </a:rPr>
              <a:t>Rbecker@levoltapharma.com</a:t>
            </a:r>
          </a:p>
          <a:p>
            <a:pPr>
              <a:lnSpc>
                <a:spcPct val="114000"/>
              </a:lnSpc>
            </a:pPr>
            <a:r>
              <a:rPr lang="en-US" sz="2000" dirty="0" smtClean="0">
                <a:solidFill>
                  <a:schemeClr val="accent1"/>
                </a:solidFill>
                <a:latin typeface="+mj-lt"/>
                <a:cs typeface="Arial" pitchFamily="34" charset="0"/>
              </a:rPr>
              <a:t>848.702.0682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9416" y="5937058"/>
            <a:ext cx="1981200" cy="9144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7938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5400000">
            <a:off x="5224565" y="3102563"/>
            <a:ext cx="6851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Executive Summary</a:t>
            </a:r>
            <a:endParaRPr lang="en-US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04800" y="381000"/>
            <a:ext cx="7543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000066"/>
              </a:buClr>
              <a:buFont typeface="Wingdings" panose="05000000000000000000" pitchFamily="2" charset="2"/>
              <a:buChar char="Ø"/>
            </a:pPr>
            <a:r>
              <a:rPr lang="en-US" sz="2400" b="1" dirty="0" smtClean="0"/>
              <a:t>Levolta </a:t>
            </a:r>
            <a:r>
              <a:rPr lang="en-US" sz="2400" b="1" dirty="0"/>
              <a:t>reformulates approved products to enhance their customer value, such as efficacy, safety and convenience</a:t>
            </a:r>
            <a:r>
              <a:rPr lang="en-US" sz="2400" b="1" dirty="0" smtClean="0"/>
              <a:t>.</a:t>
            </a:r>
          </a:p>
          <a:p>
            <a:pPr>
              <a:buClr>
                <a:srgbClr val="000066"/>
              </a:buClr>
              <a:buFont typeface="Wingdings" panose="05000000000000000000" pitchFamily="2" charset="2"/>
              <a:buChar char="Ø"/>
            </a:pPr>
            <a:endParaRPr lang="en-US" sz="2400" b="1" dirty="0"/>
          </a:p>
          <a:p>
            <a:pPr>
              <a:buClr>
                <a:srgbClr val="000066"/>
              </a:buClr>
              <a:buFont typeface="Wingdings" panose="05000000000000000000" pitchFamily="2" charset="2"/>
              <a:buChar char="Ø"/>
            </a:pPr>
            <a:r>
              <a:rPr lang="en-US" sz="2400" b="1" dirty="0" smtClean="0"/>
              <a:t>VOLT03, </a:t>
            </a:r>
            <a:r>
              <a:rPr lang="en-US" sz="2400" b="1" dirty="0"/>
              <a:t>a reformulated </a:t>
            </a:r>
            <a:r>
              <a:rPr lang="en-US" sz="2400" b="1" dirty="0" smtClean="0"/>
              <a:t>curcumin complex, </a:t>
            </a:r>
            <a:r>
              <a:rPr lang="en-US" sz="2400" b="1" dirty="0"/>
              <a:t>improves the solubility of the compound and may be used for a diverse array of </a:t>
            </a:r>
            <a:r>
              <a:rPr lang="en-US" sz="2400" b="1" dirty="0" smtClean="0"/>
              <a:t>indications</a:t>
            </a:r>
            <a:r>
              <a:rPr lang="en-US" sz="2400" b="1" dirty="0"/>
              <a:t>. </a:t>
            </a:r>
            <a:endParaRPr lang="en-US" sz="2400" b="1" dirty="0" smtClean="0"/>
          </a:p>
          <a:p>
            <a:pPr>
              <a:buClr>
                <a:srgbClr val="000066"/>
              </a:buClr>
              <a:buFont typeface="Wingdings" panose="05000000000000000000" pitchFamily="2" charset="2"/>
              <a:buChar char="Ø"/>
            </a:pPr>
            <a:endParaRPr lang="en-US" sz="2400" b="1" dirty="0"/>
          </a:p>
          <a:p>
            <a:pPr>
              <a:buClr>
                <a:srgbClr val="000066"/>
              </a:buClr>
              <a:buFont typeface="Wingdings" panose="05000000000000000000" pitchFamily="2" charset="2"/>
              <a:buChar char="Ø"/>
            </a:pPr>
            <a:r>
              <a:rPr lang="en-US" sz="2400" b="1" dirty="0" smtClean="0"/>
              <a:t>VOLT03, has demonstrated superior efficacy to curcumin and indomethacin </a:t>
            </a:r>
            <a:r>
              <a:rPr lang="en-US" sz="2400" b="1" dirty="0"/>
              <a:t>in animal </a:t>
            </a:r>
            <a:r>
              <a:rPr lang="en-US" sz="2400" b="1" dirty="0" smtClean="0"/>
              <a:t>studies.</a:t>
            </a:r>
          </a:p>
          <a:p>
            <a:pPr>
              <a:buClr>
                <a:srgbClr val="000066"/>
              </a:buClr>
              <a:buFont typeface="Wingdings" panose="05000000000000000000" pitchFamily="2" charset="2"/>
              <a:buChar char="Ø"/>
            </a:pPr>
            <a:endParaRPr lang="en-US" sz="2400" b="1" dirty="0" smtClean="0"/>
          </a:p>
          <a:p>
            <a:pPr>
              <a:buClr>
                <a:srgbClr val="000066"/>
              </a:buClr>
              <a:buFont typeface="Wingdings" panose="05000000000000000000" pitchFamily="2" charset="2"/>
              <a:buChar char="Ø"/>
            </a:pPr>
            <a:r>
              <a:rPr lang="en-US" sz="2400" b="1" dirty="0" smtClean="0"/>
              <a:t>VOLT03 will be commercialized in </a:t>
            </a:r>
            <a:r>
              <a:rPr lang="en-US" sz="2400" b="1" dirty="0" smtClean="0"/>
              <a:t>2016 </a:t>
            </a:r>
            <a:r>
              <a:rPr lang="en-US" sz="2400" b="1" dirty="0" smtClean="0"/>
              <a:t>as a nutraceutical, sold on the Over-The-Counter (OTC) market. </a:t>
            </a:r>
            <a:endParaRPr lang="en-US" sz="2400" b="1" dirty="0"/>
          </a:p>
        </p:txBody>
      </p:sp>
      <p:sp>
        <p:nvSpPr>
          <p:cNvPr id="12" name="Rectangle 11"/>
          <p:cNvSpPr/>
          <p:nvPr/>
        </p:nvSpPr>
        <p:spPr>
          <a:xfrm>
            <a:off x="0" y="6604627"/>
            <a:ext cx="8153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900" dirty="0"/>
          </a:p>
        </p:txBody>
      </p:sp>
    </p:spTree>
    <p:extLst>
      <p:ext uri="{BB962C8B-B14F-4D97-AF65-F5344CB8AC3E}">
        <p14:creationId xmlns:p14="http://schemas.microsoft.com/office/powerpoint/2010/main" val="1068760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rot="5400000">
            <a:off x="5224565" y="3071786"/>
            <a:ext cx="685145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Current Focus</a:t>
            </a:r>
            <a:endParaRPr lang="en-US" sz="40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17325" y="367352"/>
            <a:ext cx="72390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err="1" smtClean="0"/>
              <a:t>Levolta</a:t>
            </a:r>
            <a:r>
              <a:rPr lang="en-US" sz="2800" dirty="0" smtClean="0"/>
              <a:t> is currently focused on the commercialization of its </a:t>
            </a:r>
            <a:r>
              <a:rPr lang="en-US" sz="2800" dirty="0" err="1" smtClean="0"/>
              <a:t>complexed</a:t>
            </a:r>
            <a:r>
              <a:rPr lang="en-US" sz="2800" dirty="0" smtClean="0"/>
              <a:t> curcumin, </a:t>
            </a:r>
            <a:r>
              <a:rPr lang="en-US" sz="2800" b="1" dirty="0" smtClean="0">
                <a:solidFill>
                  <a:srgbClr val="7030A0"/>
                </a:solidFill>
              </a:rPr>
              <a:t>VOLT03</a:t>
            </a:r>
            <a:r>
              <a:rPr lang="en-US" sz="2800" dirty="0" smtClean="0"/>
              <a:t>, which will </a:t>
            </a:r>
            <a:r>
              <a:rPr lang="en-US" sz="2800" dirty="0"/>
              <a:t>be the </a:t>
            </a:r>
            <a:r>
              <a:rPr lang="en-US" sz="2800" b="1" dirty="0"/>
              <a:t>only pharmaceutical-grade curcumin </a:t>
            </a:r>
            <a:r>
              <a:rPr lang="en-US" sz="2800" dirty="0" smtClean="0"/>
              <a:t>with an enhanced therapeutic index</a:t>
            </a:r>
            <a:endParaRPr lang="en-US" sz="2800" dirty="0"/>
          </a:p>
          <a:p>
            <a:pPr algn="ctr"/>
            <a:endParaRPr lang="en-US" sz="2800" b="1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3045009"/>
            <a:ext cx="4953000" cy="3431992"/>
          </a:xfrm>
          <a:prstGeom prst="rect">
            <a:avLst/>
          </a:prstGeom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B55C-4366-454F-8CC5-D1C6D89B1A1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9021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921" y="3744469"/>
            <a:ext cx="8077200" cy="3113531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2400" dirty="0"/>
              <a:t>Curcumin (</a:t>
            </a:r>
            <a:r>
              <a:rPr lang="en-US" sz="2400" dirty="0" err="1"/>
              <a:t>diferuloylmethane</a:t>
            </a:r>
            <a:r>
              <a:rPr lang="en-US" sz="2400" dirty="0"/>
              <a:t>) is a yellow pigment present in the spice turmeric (</a:t>
            </a:r>
            <a:r>
              <a:rPr lang="en-US" sz="2400" i="1" dirty="0"/>
              <a:t>Curcuma longa</a:t>
            </a:r>
            <a:r>
              <a:rPr lang="en-US" sz="2400" dirty="0"/>
              <a:t>) that has been associated with antioxidant, anti-inflammatory, anticancer, antiviral, and antibacterial activities as indicated by over 6,000 citations</a:t>
            </a:r>
            <a:r>
              <a:rPr lang="en-US" sz="2400" dirty="0" smtClean="0"/>
              <a:t>.</a:t>
            </a:r>
          </a:p>
          <a:p>
            <a:pPr>
              <a:lnSpc>
                <a:spcPct val="110000"/>
              </a:lnSpc>
            </a:pPr>
            <a:endParaRPr lang="en-US" sz="2400" dirty="0" smtClean="0"/>
          </a:p>
          <a:p>
            <a:pPr>
              <a:lnSpc>
                <a:spcPct val="110000"/>
              </a:lnSpc>
              <a:buFont typeface="Wingdings" panose="05000000000000000000" pitchFamily="2" charset="2"/>
              <a:buChar char="Ø"/>
            </a:pPr>
            <a:r>
              <a:rPr lang="en-US" sz="2400" dirty="0" smtClean="0"/>
              <a:t>In </a:t>
            </a:r>
            <a:r>
              <a:rPr lang="en-US" sz="2400" dirty="0"/>
              <a:t>addition, over one hundred clinical studies have been carried out with </a:t>
            </a:r>
            <a:r>
              <a:rPr lang="en-US" sz="2400" dirty="0" smtClean="0"/>
              <a:t>curcumin</a:t>
            </a:r>
            <a:r>
              <a:rPr lang="en-US" dirty="0" smtClean="0"/>
              <a:t> and another 100+ currently ongoing per clinicaltrials.gov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8305800" y="2362200"/>
            <a:ext cx="738664" cy="2764539"/>
          </a:xfrm>
          <a:prstGeom prst="rect">
            <a:avLst/>
          </a:prstGeom>
          <a:noFill/>
        </p:spPr>
        <p:txBody>
          <a:bodyPr vert="vert" wrap="none" rtlCol="0">
            <a:spAutoFit/>
          </a:bodyPr>
          <a:lstStyle/>
          <a:p>
            <a:r>
              <a:rPr lang="en-US" sz="3600" b="1" dirty="0" smtClean="0">
                <a:solidFill>
                  <a:schemeClr val="bg1"/>
                </a:solidFill>
              </a:rPr>
              <a:t>Introduction</a:t>
            </a:r>
            <a:endParaRPr lang="en-US" sz="3600" b="1" dirty="0">
              <a:solidFill>
                <a:schemeClr val="bg1"/>
              </a:solidFill>
            </a:endParaRPr>
          </a:p>
        </p:txBody>
      </p:sp>
      <p:pic>
        <p:nvPicPr>
          <p:cNvPr id="8" name="Picture 7" descr="http://www.hindawi.com/journals/bca/2010/292760.fig.001.jpg">
            <a:hlinkClick r:id="rId2"/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21" y="1"/>
            <a:ext cx="7924800" cy="3744468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B55C-4366-454F-8CC5-D1C6D89B1A1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5104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5400000">
            <a:off x="5224565" y="3102563"/>
            <a:ext cx="6851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Opportunity</a:t>
            </a:r>
            <a:endParaRPr lang="en-US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990600"/>
            <a:ext cx="7897729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Clr>
                <a:srgbClr val="000066"/>
              </a:buClr>
              <a:buFont typeface="+mj-lt"/>
              <a:buAutoNum type="arabicPeriod"/>
            </a:pPr>
            <a:r>
              <a:rPr lang="en-US" sz="2000" b="1" dirty="0" smtClean="0"/>
              <a:t>Contains </a:t>
            </a:r>
            <a:r>
              <a:rPr lang="en-US" sz="2000" b="1" dirty="0"/>
              <a:t>Bioactive Compounds </a:t>
            </a:r>
            <a:r>
              <a:rPr lang="en-US" sz="2000" b="1" dirty="0" smtClean="0"/>
              <a:t>with </a:t>
            </a:r>
            <a:r>
              <a:rPr lang="en-US" sz="2000" b="1" dirty="0"/>
              <a:t>Powerful Medicinal </a:t>
            </a:r>
            <a:r>
              <a:rPr lang="en-US" sz="2000" b="1" dirty="0" smtClean="0"/>
              <a:t>Properties</a:t>
            </a:r>
          </a:p>
          <a:p>
            <a:pPr marL="457200" indent="-457200">
              <a:lnSpc>
                <a:spcPct val="150000"/>
              </a:lnSpc>
              <a:buClr>
                <a:srgbClr val="000066"/>
              </a:buClr>
              <a:buFont typeface="+mj-lt"/>
              <a:buAutoNum type="arabicPeriod"/>
            </a:pPr>
            <a:r>
              <a:rPr lang="en-US" sz="2000" b="1" dirty="0" smtClean="0"/>
              <a:t>Natural </a:t>
            </a:r>
            <a:r>
              <a:rPr lang="en-US" sz="2000" b="1" dirty="0"/>
              <a:t>Anti-Inflammatory </a:t>
            </a:r>
            <a:r>
              <a:rPr lang="en-US" sz="2000" b="1" dirty="0" smtClean="0"/>
              <a:t>Compound</a:t>
            </a:r>
          </a:p>
          <a:p>
            <a:pPr marL="457200" indent="-457200">
              <a:lnSpc>
                <a:spcPct val="150000"/>
              </a:lnSpc>
              <a:buClr>
                <a:srgbClr val="000066"/>
              </a:buClr>
              <a:buFont typeface="+mj-lt"/>
              <a:buAutoNum type="arabicPeriod"/>
            </a:pPr>
            <a:r>
              <a:rPr lang="en-US" sz="2000" b="1" dirty="0"/>
              <a:t>Natural anti-oxidant</a:t>
            </a:r>
          </a:p>
          <a:p>
            <a:pPr marL="457200" indent="-457200">
              <a:lnSpc>
                <a:spcPct val="150000"/>
              </a:lnSpc>
              <a:buClr>
                <a:srgbClr val="000066"/>
              </a:buClr>
              <a:buFont typeface="+mj-lt"/>
              <a:buAutoNum type="arabicPeriod"/>
            </a:pPr>
            <a:r>
              <a:rPr lang="en-US" sz="2000" b="1" dirty="0"/>
              <a:t>Boosts Brain-Derived </a:t>
            </a:r>
            <a:r>
              <a:rPr lang="en-US" sz="2000" b="1" dirty="0" err="1"/>
              <a:t>Neurotrophic</a:t>
            </a:r>
            <a:r>
              <a:rPr lang="en-US" sz="2000" b="1" dirty="0"/>
              <a:t> Factor, Linked to Improved Brain Function </a:t>
            </a:r>
          </a:p>
          <a:p>
            <a:pPr marL="457200" indent="-457200">
              <a:lnSpc>
                <a:spcPct val="150000"/>
              </a:lnSpc>
              <a:buClr>
                <a:srgbClr val="000066"/>
              </a:buClr>
              <a:buFont typeface="+mj-lt"/>
              <a:buAutoNum type="arabicPeriod"/>
            </a:pPr>
            <a:r>
              <a:rPr lang="en-US" sz="2000" b="1" dirty="0"/>
              <a:t>Lowers Risk of Heart Disease</a:t>
            </a:r>
          </a:p>
          <a:p>
            <a:pPr marL="457200" indent="-457200">
              <a:lnSpc>
                <a:spcPct val="150000"/>
              </a:lnSpc>
              <a:buClr>
                <a:srgbClr val="000066"/>
              </a:buClr>
              <a:buFont typeface="+mj-lt"/>
              <a:buAutoNum type="arabicPeriod"/>
            </a:pPr>
            <a:r>
              <a:rPr lang="en-US" sz="2000" b="1" dirty="0" smtClean="0"/>
              <a:t>Can </a:t>
            </a:r>
            <a:r>
              <a:rPr lang="en-US" sz="2000" b="1" dirty="0"/>
              <a:t>Help Prevent (And Perhaps Even Treat) </a:t>
            </a:r>
            <a:r>
              <a:rPr lang="en-US" sz="2000" b="1" dirty="0" smtClean="0"/>
              <a:t>Cancer</a:t>
            </a:r>
          </a:p>
          <a:p>
            <a:pPr marL="457200" indent="-457200">
              <a:lnSpc>
                <a:spcPct val="150000"/>
              </a:lnSpc>
              <a:buClr>
                <a:srgbClr val="000066"/>
              </a:buClr>
              <a:buFont typeface="+mj-lt"/>
              <a:buAutoNum type="arabicPeriod"/>
            </a:pPr>
            <a:r>
              <a:rPr lang="en-US" sz="2000" b="1" dirty="0"/>
              <a:t>May be Useful in Preventing &amp;</a:t>
            </a:r>
            <a:r>
              <a:rPr lang="en-US" sz="2000" b="1" dirty="0" smtClean="0"/>
              <a:t> </a:t>
            </a:r>
            <a:r>
              <a:rPr lang="en-US" sz="2000" b="1" dirty="0"/>
              <a:t>Treating Alzheimer’s </a:t>
            </a:r>
            <a:r>
              <a:rPr lang="en-US" sz="2000" b="1" dirty="0" smtClean="0"/>
              <a:t>Disease</a:t>
            </a:r>
          </a:p>
          <a:p>
            <a:pPr marL="457200" indent="-457200">
              <a:lnSpc>
                <a:spcPct val="150000"/>
              </a:lnSpc>
              <a:buClr>
                <a:srgbClr val="000066"/>
              </a:buClr>
              <a:buFont typeface="+mj-lt"/>
              <a:buAutoNum type="arabicPeriod"/>
            </a:pPr>
            <a:r>
              <a:rPr lang="en-US" sz="2000" b="1" dirty="0"/>
              <a:t>Arthritis Patients Respond Very Well to Curcumin </a:t>
            </a:r>
            <a:endParaRPr lang="en-US" sz="2000" b="1" dirty="0" smtClean="0"/>
          </a:p>
          <a:p>
            <a:pPr marL="457200" indent="-457200">
              <a:lnSpc>
                <a:spcPct val="150000"/>
              </a:lnSpc>
              <a:buClr>
                <a:srgbClr val="000066"/>
              </a:buClr>
              <a:buFont typeface="+mj-lt"/>
              <a:buAutoNum type="arabicPeriod"/>
            </a:pPr>
            <a:r>
              <a:rPr lang="en-US" sz="2000" b="1" dirty="0"/>
              <a:t>Studies Show I</a:t>
            </a:r>
            <a:r>
              <a:rPr lang="en-US" sz="2000" b="1" dirty="0" smtClean="0"/>
              <a:t>ncredible </a:t>
            </a:r>
            <a:r>
              <a:rPr lang="en-US" sz="2000" b="1" dirty="0"/>
              <a:t>Benefits Against </a:t>
            </a:r>
            <a:r>
              <a:rPr lang="en-US" sz="2000" b="1" dirty="0" smtClean="0"/>
              <a:t>Depression</a:t>
            </a:r>
          </a:p>
          <a:p>
            <a:pPr marL="457200" indent="-457200">
              <a:lnSpc>
                <a:spcPct val="150000"/>
              </a:lnSpc>
              <a:buClr>
                <a:srgbClr val="000066"/>
              </a:buClr>
              <a:buFont typeface="+mj-lt"/>
              <a:buAutoNum type="arabicPeriod"/>
            </a:pPr>
            <a:r>
              <a:rPr lang="en-US" sz="2000" b="1" dirty="0"/>
              <a:t>May Help Delay </a:t>
            </a:r>
            <a:r>
              <a:rPr lang="en-US" sz="2000" b="1" dirty="0" smtClean="0"/>
              <a:t>Aging </a:t>
            </a:r>
            <a:r>
              <a:rPr lang="en-US" sz="2000" b="1" dirty="0"/>
              <a:t>and Fight Age-Related Chronic Diseases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0" y="6604627"/>
            <a:ext cx="8153400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900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228600"/>
            <a:ext cx="674255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 Proven Health Benefits of Curcumin</a:t>
            </a:r>
            <a:endParaRPr lang="en-US" sz="2800" b="1" dirty="0"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456745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5400000">
            <a:off x="5224565" y="3102563"/>
            <a:ext cx="6851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Superior Preclinical data</a:t>
            </a:r>
            <a:endParaRPr lang="en-US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685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5410200"/>
            <a:ext cx="77327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Methods: </a:t>
            </a:r>
            <a:r>
              <a:rPr lang="en-US" sz="2000" dirty="0"/>
              <a:t>The paw was measured at 3 hours after oral gavage of curcumin (30 mg/kg), Indomethacin (5 mg/kg), and </a:t>
            </a:r>
            <a:r>
              <a:rPr lang="en-US" sz="2000" dirty="0" smtClean="0"/>
              <a:t>VOLT03 </a:t>
            </a:r>
            <a:r>
              <a:rPr lang="en-US" sz="2000" dirty="0"/>
              <a:t>(30 mg/kg) to mice. 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62000" y="224135"/>
            <a:ext cx="61239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1"/>
                </a:solidFill>
              </a:rPr>
              <a:t>VOLT03 in </a:t>
            </a:r>
            <a:r>
              <a:rPr lang="en-US" sz="3600" dirty="0" smtClean="0">
                <a:solidFill>
                  <a:schemeClr val="accent1"/>
                </a:solidFill>
              </a:rPr>
              <a:t>Paw Edema </a:t>
            </a:r>
            <a:r>
              <a:rPr lang="en-US" sz="3600" dirty="0">
                <a:solidFill>
                  <a:schemeClr val="accent1"/>
                </a:solidFill>
              </a:rPr>
              <a:t>model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990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2057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7970481"/>
              </p:ext>
            </p:extLst>
          </p:nvPr>
        </p:nvGraphicFramePr>
        <p:xfrm>
          <a:off x="409966" y="2426732"/>
          <a:ext cx="7370002" cy="248233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62001"/>
                <a:gridCol w="949705"/>
                <a:gridCol w="1556270"/>
                <a:gridCol w="778090"/>
                <a:gridCol w="1097831"/>
                <a:gridCol w="1028304"/>
                <a:gridCol w="1197801"/>
              </a:tblGrid>
              <a:tr h="103074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Group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No.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No. of Animals 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Test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Article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Dose </a:t>
                      </a:r>
                      <a:b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</a:b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Route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Dose Level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 (mg/kg)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Dose Volume</a:t>
                      </a: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(mL/kg)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bg1"/>
                          </a:solidFill>
                          <a:effectLst/>
                        </a:rPr>
                        <a:t>Dose Conc. (mg/mL)</a:t>
                      </a:r>
                      <a:endParaRPr lang="en-US" sz="1800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030A0"/>
                    </a:solidFill>
                  </a:tcPr>
                </a:tc>
              </a:tr>
              <a:tr h="34358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Vehicle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p.o.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N/A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N/A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358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Curcumin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p.o.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30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43582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</a:t>
                      </a:r>
                      <a:endParaRPr lang="en-US" sz="180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VOLT03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p.o.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30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3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2084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4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8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Indomethacin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p.o.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10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0.5</a:t>
                      </a:r>
                      <a:endParaRPr lang="en-US" sz="1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28600" y="1175266"/>
            <a:ext cx="7924799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The efficacy of </a:t>
            </a:r>
            <a:r>
              <a:rPr lang="en-US" sz="2000" b="1" dirty="0">
                <a:solidFill>
                  <a:srgbClr val="7030A0"/>
                </a:solidFill>
              </a:rPr>
              <a:t>VOLT03</a:t>
            </a:r>
            <a:r>
              <a:rPr lang="en-US" sz="2000" dirty="0"/>
              <a:t> was compared to native curcumin, indomethacin and placebo in a carrageenan mouse paw edema model. </a:t>
            </a:r>
          </a:p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B55C-4366-454F-8CC5-D1C6D89B1A1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917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5400000">
            <a:off x="5224565" y="3102563"/>
            <a:ext cx="6851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Superior Preclinical data</a:t>
            </a:r>
            <a:endParaRPr lang="en-US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62200" y="6858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28600" y="5410200"/>
            <a:ext cx="773273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u="sng" dirty="0"/>
              <a:t>Results</a:t>
            </a:r>
            <a:r>
              <a:rPr lang="en-US" sz="2000" dirty="0"/>
              <a:t>: After 3 hours, the swelling was 0.59 mm for VOLT03, 0.66 mm for curcumin, 0.73 mm for indomethacin, and 0.78 mm for vehicle control. </a:t>
            </a:r>
            <a:r>
              <a:rPr lang="en-US" sz="2000" dirty="0" smtClean="0"/>
              <a:t>The </a:t>
            </a:r>
            <a:r>
              <a:rPr lang="en-US" sz="2000" dirty="0"/>
              <a:t>difference between </a:t>
            </a:r>
            <a:r>
              <a:rPr lang="en-US" sz="2000" dirty="0" smtClean="0"/>
              <a:t>VOLT03 </a:t>
            </a:r>
            <a:r>
              <a:rPr lang="en-US" sz="2000" dirty="0"/>
              <a:t>and curcumin/indomethacin was statistically significant, with p&lt;0.05.</a:t>
            </a:r>
            <a:endParaRPr lang="en-US" sz="20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27553" y="197749"/>
            <a:ext cx="612392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accent1"/>
                </a:solidFill>
              </a:rPr>
              <a:t>VOLT03 in </a:t>
            </a:r>
            <a:r>
              <a:rPr lang="en-US" sz="3600" dirty="0" smtClean="0">
                <a:solidFill>
                  <a:schemeClr val="accent1"/>
                </a:solidFill>
              </a:rPr>
              <a:t>Paw Edema </a:t>
            </a:r>
            <a:r>
              <a:rPr lang="en-US" sz="3600" dirty="0">
                <a:solidFill>
                  <a:schemeClr val="accent1"/>
                </a:solidFill>
              </a:rPr>
              <a:t>model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38200" y="9906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609600" y="2057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12" name="Chart 11"/>
          <p:cNvGraphicFramePr/>
          <p:nvPr>
            <p:extLst>
              <p:ext uri="{D42A27DB-BD31-4B8C-83A1-F6EECF244321}">
                <p14:modId xmlns:p14="http://schemas.microsoft.com/office/powerpoint/2010/main" val="3117171918"/>
              </p:ext>
            </p:extLst>
          </p:nvPr>
        </p:nvGraphicFramePr>
        <p:xfrm>
          <a:off x="930565" y="990600"/>
          <a:ext cx="6416182" cy="44133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28599" y="2046499"/>
            <a:ext cx="553998" cy="1854034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en-US" sz="2400" dirty="0" smtClean="0"/>
              <a:t>Swelling</a:t>
            </a:r>
            <a:r>
              <a:rPr lang="en-US" dirty="0" smtClean="0"/>
              <a:t> (mm)</a:t>
            </a:r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263138" y="6619339"/>
            <a:ext cx="588336" cy="228600"/>
          </a:xfrm>
        </p:spPr>
        <p:txBody>
          <a:bodyPr/>
          <a:lstStyle/>
          <a:p>
            <a:fld id="{11C2B55C-4366-454F-8CC5-D1C6D89B1A1A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5506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 rot="5400000">
            <a:off x="5224565" y="3102563"/>
            <a:ext cx="6851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Total Addressable U.S. Market</a:t>
            </a:r>
            <a:endParaRPr lang="en-US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895600" y="2667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graphicFrame>
        <p:nvGraphicFramePr>
          <p:cNvPr id="5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28252954"/>
              </p:ext>
            </p:extLst>
          </p:nvPr>
        </p:nvGraphicFramePr>
        <p:xfrm>
          <a:off x="0" y="685800"/>
          <a:ext cx="7903472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04800" y="23622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46838" y="4519942"/>
            <a:ext cx="8106562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Recent data from the </a:t>
            </a:r>
            <a:r>
              <a:rPr lang="en-US" i="1" dirty="0"/>
              <a:t>Nutrition Business Journal</a:t>
            </a:r>
            <a:r>
              <a:rPr lang="en-US" dirty="0"/>
              <a:t> puts turmeric in the </a:t>
            </a:r>
            <a:r>
              <a:rPr lang="en-US" b="1" dirty="0"/>
              <a:t>top 10 best-selling supplements in the U.S</a:t>
            </a:r>
            <a:r>
              <a:rPr lang="en-US" b="1" dirty="0" smtClean="0"/>
              <a:t>.</a:t>
            </a:r>
          </a:p>
          <a:p>
            <a:pPr algn="ctr"/>
            <a:endParaRPr lang="en-US" b="1" dirty="0" smtClean="0"/>
          </a:p>
          <a:p>
            <a:pPr algn="ctr"/>
            <a:r>
              <a:rPr lang="en-US" dirty="0" smtClean="0"/>
              <a:t>The </a:t>
            </a:r>
            <a:r>
              <a:rPr lang="en-US" dirty="0"/>
              <a:t>total U.S. dietary supplement market of curcumin is estimated at </a:t>
            </a:r>
            <a:r>
              <a:rPr lang="en-US" b="1" dirty="0"/>
              <a:t>several hundred tons</a:t>
            </a:r>
            <a:r>
              <a:rPr lang="en-US" b="1" dirty="0" smtClean="0"/>
              <a:t>.**</a:t>
            </a:r>
          </a:p>
          <a:p>
            <a:endParaRPr lang="en-US" b="1" dirty="0"/>
          </a:p>
          <a:p>
            <a:r>
              <a:rPr lang="en-US" sz="1100" dirty="0" smtClean="0"/>
              <a:t>**www.nutraingredients-usa.com/Suppliers2/Any-moment-now-Is-curcumin-momentum-building-towards-a-tipping-point</a:t>
            </a:r>
          </a:p>
          <a:p>
            <a:r>
              <a:rPr lang="en-US" sz="1200" dirty="0" smtClean="0"/>
              <a:t>*</a:t>
            </a:r>
            <a:r>
              <a:rPr lang="en-US" sz="1100" dirty="0" smtClean="0"/>
              <a:t> Nutrition Business Journal estimated sales of </a:t>
            </a:r>
            <a:r>
              <a:rPr lang="en-US" sz="1100" dirty="0"/>
              <a:t>curcumin and turmeric-based supplements </a:t>
            </a: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3266476631"/>
              </p:ext>
            </p:extLst>
          </p:nvPr>
        </p:nvGraphicFramePr>
        <p:xfrm>
          <a:off x="709199" y="256457"/>
          <a:ext cx="6727548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158350" y="2174576"/>
            <a:ext cx="6623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$MM</a:t>
            </a:r>
            <a:endParaRPr lang="en-US" b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820711" y="5257800"/>
            <a:ext cx="6629400" cy="0"/>
          </a:xfrm>
          <a:prstGeom prst="line">
            <a:avLst/>
          </a:prstGeom>
          <a:ln w="2857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B55C-4366-454F-8CC5-D1C6D89B1A1A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942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5400000">
            <a:off x="5224565" y="3102562"/>
            <a:ext cx="68514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Competition </a:t>
            </a:r>
          </a:p>
        </p:txBody>
      </p:sp>
      <p:sp>
        <p:nvSpPr>
          <p:cNvPr id="3" name="Rectangle 2"/>
          <p:cNvSpPr/>
          <p:nvPr/>
        </p:nvSpPr>
        <p:spPr>
          <a:xfrm>
            <a:off x="152400" y="228600"/>
            <a:ext cx="8001000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600"/>
              </a:spcAft>
            </a:pPr>
            <a:r>
              <a:rPr lang="en-US" sz="2000" b="1" u="sng" dirty="0">
                <a:solidFill>
                  <a:schemeClr val="accent4">
                    <a:lumMod val="75000"/>
                  </a:schemeClr>
                </a:solidFill>
              </a:rPr>
              <a:t>"Curcumin is the most widely-studied plant-derived medicinal chemical in modern science. Based on a statistical analysis of over three million published scientific studies, Curcumin is the most frequently mentioned phytonutrient</a:t>
            </a:r>
            <a:r>
              <a:rPr lang="en-US" sz="2000" b="1" u="sng" dirty="0" smtClean="0">
                <a:solidFill>
                  <a:schemeClr val="accent4">
                    <a:lumMod val="75000"/>
                  </a:schemeClr>
                </a:solidFill>
              </a:rPr>
              <a:t>.“</a:t>
            </a:r>
          </a:p>
          <a:p>
            <a:pPr algn="ctr"/>
            <a:r>
              <a:rPr lang="en-US" sz="2000" b="1" dirty="0" smtClean="0">
                <a:solidFill>
                  <a:srgbClr val="92D050"/>
                </a:solidFill>
              </a:rPr>
              <a:t> </a:t>
            </a:r>
            <a:r>
              <a:rPr lang="en-US" sz="2000" dirty="0" smtClean="0"/>
              <a:t>- *NaturalNews.com</a:t>
            </a:r>
            <a:r>
              <a:rPr lang="en-US" sz="2000" dirty="0"/>
              <a:t>, July 2013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2545" y="2304871"/>
            <a:ext cx="762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i="1" dirty="0" smtClean="0"/>
              <a:t>There are </a:t>
            </a:r>
            <a:r>
              <a:rPr lang="en-US" sz="2400" i="1" dirty="0">
                <a:solidFill>
                  <a:schemeClr val="tx2"/>
                </a:solidFill>
              </a:rPr>
              <a:t>5</a:t>
            </a:r>
            <a:r>
              <a:rPr lang="en-US" sz="2400" i="1" dirty="0" smtClean="0">
                <a:solidFill>
                  <a:schemeClr val="tx2"/>
                </a:solidFill>
              </a:rPr>
              <a:t>0+ </a:t>
            </a:r>
            <a:r>
              <a:rPr lang="en-US" sz="2400" i="1" dirty="0" smtClean="0"/>
              <a:t>manufacturers selling standard curcumin but most have very poor solubility and corresponding poor Pk.</a:t>
            </a:r>
            <a:endParaRPr lang="en-US" sz="240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0" y="4018508"/>
            <a:ext cx="8327128" cy="29084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2400" b="1" u="sng" dirty="0" smtClean="0">
                <a:solidFill>
                  <a:schemeClr val="tx2"/>
                </a:solidFill>
              </a:rPr>
              <a:t>Main Enhanced Curcumin competitors:</a:t>
            </a:r>
          </a:p>
          <a:p>
            <a:pPr>
              <a:spcAft>
                <a:spcPts val="600"/>
              </a:spcAft>
            </a:pPr>
            <a:r>
              <a:rPr lang="en-US" b="1" dirty="0" smtClean="0"/>
              <a:t>1. </a:t>
            </a:r>
            <a:r>
              <a:rPr lang="en-US" sz="2000" b="1" dirty="0" smtClean="0"/>
              <a:t>Wacker </a:t>
            </a:r>
            <a:r>
              <a:rPr lang="en-US" sz="2000" b="1" dirty="0" err="1" smtClean="0"/>
              <a:t>Chemie</a:t>
            </a:r>
            <a:r>
              <a:rPr lang="en-US" sz="2000" b="1" dirty="0" smtClean="0"/>
              <a:t> </a:t>
            </a:r>
            <a:r>
              <a:rPr lang="en-US" sz="2000" dirty="0" smtClean="0"/>
              <a:t>- </a:t>
            </a:r>
            <a:r>
              <a:rPr lang="en-US" sz="2000" b="1" dirty="0"/>
              <a:t>CAVAMAX</a:t>
            </a:r>
            <a:r>
              <a:rPr lang="en-US" sz="2000" b="1" baseline="30000" dirty="0"/>
              <a:t>®</a:t>
            </a:r>
            <a:r>
              <a:rPr lang="en-US" sz="2000" b="1" dirty="0"/>
              <a:t> </a:t>
            </a:r>
            <a:r>
              <a:rPr lang="en-US" sz="2000" b="1" dirty="0" smtClean="0"/>
              <a:t>W8 Curcumin Complex </a:t>
            </a:r>
            <a:r>
              <a:rPr lang="en-US" dirty="0" smtClean="0"/>
              <a:t>(</a:t>
            </a:r>
            <a:r>
              <a:rPr lang="en-US" i="1" dirty="0" smtClean="0"/>
              <a:t>+ cyclodextrin)</a:t>
            </a:r>
          </a:p>
          <a:p>
            <a:pPr>
              <a:spcAft>
                <a:spcPts val="600"/>
              </a:spcAft>
            </a:pPr>
            <a:r>
              <a:rPr lang="en-US" sz="2000" b="1" dirty="0" smtClean="0"/>
              <a:t>2. </a:t>
            </a:r>
            <a:r>
              <a:rPr lang="en-US" sz="2000" b="1" dirty="0" err="1"/>
              <a:t>OmniActive</a:t>
            </a:r>
            <a:r>
              <a:rPr lang="en-US" sz="2000" b="1" dirty="0"/>
              <a:t> - </a:t>
            </a:r>
            <a:r>
              <a:rPr lang="en-US" sz="2000" b="1" dirty="0" err="1"/>
              <a:t>CircuWin</a:t>
            </a:r>
            <a:r>
              <a:rPr lang="en-US" sz="2000" dirty="0"/>
              <a:t>™ </a:t>
            </a:r>
            <a:r>
              <a:rPr lang="en-US" i="1" dirty="0"/>
              <a:t>(utilizes </a:t>
            </a:r>
            <a:r>
              <a:rPr lang="en-US" i="1" dirty="0" err="1"/>
              <a:t>UltraSOL</a:t>
            </a:r>
            <a:r>
              <a:rPr lang="en-US" i="1" dirty="0"/>
              <a:t>™ technology)</a:t>
            </a:r>
          </a:p>
          <a:p>
            <a:pPr>
              <a:spcAft>
                <a:spcPts val="600"/>
              </a:spcAft>
            </a:pPr>
            <a:r>
              <a:rPr lang="en-US" sz="2000" b="1" dirty="0" smtClean="0"/>
              <a:t>3. </a:t>
            </a:r>
            <a:r>
              <a:rPr lang="en-US" sz="2000" b="1" dirty="0" err="1"/>
              <a:t>Indena</a:t>
            </a:r>
            <a:r>
              <a:rPr lang="en-US" sz="2000" b="1" dirty="0"/>
              <a:t> - </a:t>
            </a:r>
            <a:r>
              <a:rPr lang="en-US" sz="2000" b="1" dirty="0" err="1"/>
              <a:t>Meriva</a:t>
            </a:r>
            <a:r>
              <a:rPr lang="en-US" sz="2000" b="1" baseline="30000" dirty="0"/>
              <a:t>®</a:t>
            </a:r>
            <a:r>
              <a:rPr lang="en-US" sz="2000" b="1" dirty="0"/>
              <a:t> </a:t>
            </a:r>
            <a:r>
              <a:rPr lang="en-US" b="1" dirty="0"/>
              <a:t>(</a:t>
            </a:r>
            <a:r>
              <a:rPr lang="en-US" dirty="0"/>
              <a:t>curcumin-</a:t>
            </a:r>
            <a:r>
              <a:rPr lang="en-US" dirty="0" err="1"/>
              <a:t>phosphatidylcholine</a:t>
            </a:r>
            <a:r>
              <a:rPr lang="en-US" dirty="0"/>
              <a:t> </a:t>
            </a:r>
            <a:r>
              <a:rPr lang="en-US" dirty="0" err="1"/>
              <a:t>phytosome</a:t>
            </a:r>
            <a:r>
              <a:rPr lang="en-US" dirty="0"/>
              <a:t> complex)</a:t>
            </a:r>
            <a:endParaRPr lang="en-US" b="1" dirty="0"/>
          </a:p>
          <a:p>
            <a:pPr>
              <a:spcAft>
                <a:spcPts val="600"/>
              </a:spcAft>
            </a:pPr>
            <a:r>
              <a:rPr lang="en-US" sz="2000" b="1" dirty="0" smtClean="0"/>
              <a:t>4.</a:t>
            </a:r>
            <a:r>
              <a:rPr lang="en-US" sz="2400" b="1" dirty="0"/>
              <a:t> </a:t>
            </a:r>
            <a:r>
              <a:rPr lang="en-US" sz="2000" b="1" dirty="0" err="1"/>
              <a:t>Arjuna</a:t>
            </a:r>
            <a:r>
              <a:rPr lang="en-US" sz="2000" b="1" dirty="0"/>
              <a:t> – BCM-95</a:t>
            </a:r>
            <a:r>
              <a:rPr lang="en-US" sz="2000" b="1" baseline="30000" dirty="0"/>
              <a:t>®</a:t>
            </a:r>
            <a:r>
              <a:rPr lang="en-US" sz="2000" b="1" dirty="0"/>
              <a:t> </a:t>
            </a:r>
            <a:r>
              <a:rPr lang="en-US" i="1" dirty="0"/>
              <a:t>(pure </a:t>
            </a:r>
            <a:r>
              <a:rPr lang="en-US" i="1" dirty="0" err="1"/>
              <a:t>tumeric</a:t>
            </a:r>
            <a:r>
              <a:rPr lang="en-US" i="1" dirty="0"/>
              <a:t> extract + essential oils)</a:t>
            </a:r>
          </a:p>
          <a:p>
            <a:pPr>
              <a:spcAft>
                <a:spcPts val="600"/>
              </a:spcAft>
            </a:pPr>
            <a:r>
              <a:rPr lang="en-US" sz="2000" b="1" dirty="0" smtClean="0"/>
              <a:t>5. </a:t>
            </a:r>
            <a:r>
              <a:rPr lang="en-US" sz="2000" b="1" dirty="0" err="1" smtClean="0"/>
              <a:t>Sabinsa</a:t>
            </a:r>
            <a:r>
              <a:rPr lang="en-US" sz="2000" b="1" dirty="0" smtClean="0"/>
              <a:t> - Curcumin C</a:t>
            </a:r>
            <a:r>
              <a:rPr lang="en-US" sz="2000" b="1" baseline="30000" dirty="0" smtClean="0"/>
              <a:t>3</a:t>
            </a:r>
            <a:r>
              <a:rPr lang="en-US" sz="2000" b="1" dirty="0" smtClean="0"/>
              <a:t> Complex</a:t>
            </a:r>
            <a:r>
              <a:rPr lang="en-US" sz="2000" b="1" baseline="30000" dirty="0" smtClean="0"/>
              <a:t>® </a:t>
            </a:r>
            <a:r>
              <a:rPr lang="en-US" i="1" dirty="0" smtClean="0"/>
              <a:t>(curcumin + </a:t>
            </a:r>
            <a:r>
              <a:rPr lang="en-US" i="1" dirty="0" err="1" smtClean="0"/>
              <a:t>BioPerine</a:t>
            </a:r>
            <a:r>
              <a:rPr lang="en-US" i="1" dirty="0" smtClean="0"/>
              <a:t>)</a:t>
            </a:r>
          </a:p>
          <a:p>
            <a:pPr>
              <a:spcAft>
                <a:spcPts val="600"/>
              </a:spcAft>
            </a:pPr>
            <a:endParaRPr lang="en-US" b="1" dirty="0"/>
          </a:p>
        </p:txBody>
      </p:sp>
      <p:sp>
        <p:nvSpPr>
          <p:cNvPr id="6" name="Rectangle 5"/>
          <p:cNvSpPr/>
          <p:nvPr/>
        </p:nvSpPr>
        <p:spPr>
          <a:xfrm>
            <a:off x="-22964" y="6574458"/>
            <a:ext cx="81534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/>
              <a:t>*http://</a:t>
            </a:r>
            <a:r>
              <a:rPr lang="en-US" sz="1200" dirty="0"/>
              <a:t>www.naturalnews.com/041329_curcumin_anti-cancer_scientific_literature.html</a:t>
            </a:r>
          </a:p>
        </p:txBody>
      </p:sp>
      <p:cxnSp>
        <p:nvCxnSpPr>
          <p:cNvPr id="8" name="Straight Connector 7"/>
          <p:cNvCxnSpPr/>
          <p:nvPr/>
        </p:nvCxnSpPr>
        <p:spPr>
          <a:xfrm>
            <a:off x="914400" y="2057400"/>
            <a:ext cx="6629400" cy="0"/>
          </a:xfrm>
          <a:prstGeom prst="line">
            <a:avLst/>
          </a:prstGeom>
          <a:ln w="28575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14400" y="3733800"/>
            <a:ext cx="6629400" cy="0"/>
          </a:xfrm>
          <a:prstGeom prst="line">
            <a:avLst/>
          </a:prstGeom>
          <a:ln w="76200" cmpd="dbl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C2B55C-4366-454F-8CC5-D1C6D89B1A1A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781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Custom 2">
      <a:dk1>
        <a:sysClr val="windowText" lastClr="000000"/>
      </a:dk1>
      <a:lt1>
        <a:sysClr val="window" lastClr="FFFFFF"/>
      </a:lt1>
      <a:dk2>
        <a:srgbClr val="874296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909</TotalTime>
  <Words>771</Words>
  <Application>Microsoft Office PowerPoint</Application>
  <PresentationFormat>On-screen Show (4:3)</PresentationFormat>
  <Paragraphs>128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Opulent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Western Carolina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ryan jaskot</dc:creator>
  <cp:lastModifiedBy>Rich</cp:lastModifiedBy>
  <cp:revision>114</cp:revision>
  <dcterms:created xsi:type="dcterms:W3CDTF">2014-07-18T20:44:31Z</dcterms:created>
  <dcterms:modified xsi:type="dcterms:W3CDTF">2015-12-08T15:21:48Z</dcterms:modified>
</cp:coreProperties>
</file>